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Montserrat"/>
      <p:regular r:id="rId25"/>
      <p:bold r:id="rId26"/>
      <p:italic r:id="rId27"/>
      <p:boldItalic r:id="rId28"/>
    </p:embeddedFont>
    <p:embeddedFont>
      <p:font typeface="Montserrat Ligh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Ligh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ontserratLight-italic.fntdata"/><Relationship Id="rId30" Type="http://schemas.openxmlformats.org/officeDocument/2006/relationships/font" Target="fonts/MontserratLight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MontserratLight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289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576adfcc6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576adfcc61_0_32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6e70b70e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a6e70b70ed_0_10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6e70b70e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a6e70b70ed_0_30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a6e70b70ed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a6e70b70ed_0_5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a6e70b70ed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a6e70b70ed_0_4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a6e70b70e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a6e70b70ed_0_50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a6e70b70e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a6e70b70ed_0_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a6e70b714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a6e70b714f_0_19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a6e70b714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a6e70b714f_0_9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6e70b714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a6e70b714f_0_14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a70d74d3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a70d74d322_0_0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a70d74d322_1_0:notes"/>
          <p:cNvSpPr/>
          <p:nvPr>
            <p:ph idx="2" type="sldImg"/>
          </p:nvPr>
        </p:nvSpPr>
        <p:spPr>
          <a:xfrm>
            <a:off x="381289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a70d74d32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4ac045aef1_1_1:notes"/>
          <p:cNvSpPr/>
          <p:nvPr>
            <p:ph idx="2" type="sldImg"/>
          </p:nvPr>
        </p:nvSpPr>
        <p:spPr>
          <a:xfrm>
            <a:off x="3812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4ac045aef1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a6e70b70e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ga6e70b70ed_0_1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6db771a2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56db771a26_0_10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a6e70b70e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a6e70b70ed_0_20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a6e70b70e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a6e70b70ed_0_2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576adfcc6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576adfcc61_0_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576adfcc6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576adfcc61_0_27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6db771a2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56db771a26_0_15:notes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kład niestandardowy">
  <p:cSld name="Układ niestandardow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611510" y="4786000"/>
            <a:ext cx="8264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5207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10287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549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057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781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30861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606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-36512" y="4782182"/>
            <a:ext cx="576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75" lIns="103000" spcFirstLastPara="1" rIns="103000" wrap="square" tIns="514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005EA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53" name="Google Shape;53;p13"/>
          <p:cNvSpPr txBox="1"/>
          <p:nvPr>
            <p:ph type="title"/>
          </p:nvPr>
        </p:nvSpPr>
        <p:spPr>
          <a:xfrm>
            <a:off x="1403648" y="411510"/>
            <a:ext cx="72831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03000" lIns="103000" spcFirstLastPara="1" rIns="103000" wrap="square" tIns="1030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2100"/>
            </a:lvl9pPr>
          </a:lstStyle>
          <a:p/>
        </p:txBody>
      </p:sp>
      <p:pic>
        <p:nvPicPr>
          <p:cNvPr id="54" name="Google Shape;54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48050" y="0"/>
            <a:ext cx="3195949" cy="68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ariah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305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Montserrat Light"/>
              <a:buChar char="●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○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■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●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○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■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●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Font typeface="Montserrat Light"/>
              <a:buChar char="○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dariah-ae-2020.sciencesconf.org/registration" TargetMode="External"/><Relationship Id="rId4" Type="http://schemas.openxmlformats.org/officeDocument/2006/relationships/hyperlink" Target="https://dariah-ae-2020.sciencesconf.org/309669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avobmat.hu/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avobmat.hu/" TargetMode="External"/><Relationship Id="rId4" Type="http://schemas.openxmlformats.org/officeDocument/2006/relationships/hyperlink" Target="http://mediate18.nl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mailto:tomasz.umerle@ibl.waw.pl" TargetMode="External"/><Relationship Id="rId4" Type="http://schemas.openxmlformats.org/officeDocument/2006/relationships/hyperlink" Target="mailto:malinek@ucl.cas.cz" TargetMode="External"/><Relationship Id="rId5" Type="http://schemas.openxmlformats.org/officeDocument/2006/relationships/hyperlink" Target="https://twitter.com/bibliodataWG" TargetMode="External"/><Relationship Id="rId6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cs.google.com/presentation/d/161iF8XMU-BuEOky4JLKj-ywrQz8o8uXjIMkRXXo9f9g/edit#slide=id.g564c79cc89_0_30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mailto:tomasz.umerle@ibl.waw.pl" TargetMode="External"/><Relationship Id="rId4" Type="http://schemas.openxmlformats.org/officeDocument/2006/relationships/hyperlink" Target="mailto:malinek@ucl.cas.cz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1192125"/>
            <a:ext cx="85206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pl" sz="4100"/>
              <a:t>BIBLIOGRAPHICAL DATA</a:t>
            </a:r>
            <a:endParaRPr b="1" sz="4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4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3000">
                <a:latin typeface="Montserrat Light"/>
                <a:ea typeface="Montserrat Light"/>
                <a:cs typeface="Montserrat Light"/>
                <a:sym typeface="Montserrat Light"/>
              </a:rPr>
              <a:t>DARIAH-ERIC WORKING GROUP</a:t>
            </a:r>
            <a:endParaRPr sz="30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3000">
                <a:latin typeface="Montserrat Light"/>
                <a:ea typeface="Montserrat Light"/>
                <a:cs typeface="Montserrat Light"/>
                <a:sym typeface="Montserrat Light"/>
              </a:rPr>
              <a:t>November 4, 2020</a:t>
            </a:r>
            <a:endParaRPr sz="30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3000">
                <a:latin typeface="Montserrat Light"/>
                <a:ea typeface="Montserrat Light"/>
                <a:cs typeface="Montserrat Light"/>
                <a:sym typeface="Montserrat Light"/>
              </a:rPr>
              <a:t>DARIAH ANNUAL EVENT 2020</a:t>
            </a:r>
            <a:endParaRPr sz="30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Publication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3" name="Google Shape;113;p23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arenR"/>
            </a:pPr>
            <a:r>
              <a:rPr lang="pl" sz="1700">
                <a:solidFill>
                  <a:schemeClr val="dk1"/>
                </a:solidFill>
              </a:rPr>
              <a:t>Booksprints (special group within the WG)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lphaLcParenR"/>
            </a:pPr>
            <a:r>
              <a:rPr lang="pl" sz="1700">
                <a:solidFill>
                  <a:schemeClr val="dk1"/>
                </a:solidFill>
              </a:rPr>
              <a:t>February 2020, Booksprint I (in-person, Prague)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lphaLcParenR"/>
            </a:pPr>
            <a:r>
              <a:rPr lang="pl" sz="1700">
                <a:solidFill>
                  <a:schemeClr val="dk1"/>
                </a:solidFill>
              </a:rPr>
              <a:t>October 2020, Booksprint II (remote)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lphaLcParenR"/>
            </a:pPr>
            <a:r>
              <a:rPr lang="pl" sz="1700">
                <a:solidFill>
                  <a:schemeClr val="dk1"/>
                </a:solidFill>
              </a:rPr>
              <a:t>December 2020, Booksprint III (remote)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arenR"/>
            </a:pPr>
            <a:r>
              <a:rPr lang="pl" sz="1700">
                <a:solidFill>
                  <a:schemeClr val="dk1"/>
                </a:solidFill>
              </a:rPr>
              <a:t>Consultations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lphaLcParenR"/>
            </a:pPr>
            <a:r>
              <a:rPr lang="pl" sz="1700">
                <a:solidFill>
                  <a:schemeClr val="dk1"/>
                </a:solidFill>
              </a:rPr>
              <a:t>July-August: consultations with the whole WG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lphaLcParenR"/>
            </a:pPr>
            <a:r>
              <a:rPr lang="pl" sz="1700">
                <a:solidFill>
                  <a:schemeClr val="dk1"/>
                </a:solidFill>
              </a:rPr>
              <a:t>December ‘20 -January ‘21: consultations outside of the WG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Publication outline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AutoNum type="alphaLcPeriod"/>
            </a:pP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is bibliographical data?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AutoNum type="alphaLcPeriod"/>
            </a:pP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Identifying bibliodata stakeholders and the main bibliodata landscape dimensions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-"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GLAM, RIs, researchers/students, General Public, Information Services, Publishers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-"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private/public and produce/use dimensions of the landscape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Publication outline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25" name="Google Shape;125;p25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c. </a:t>
            </a: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Understanding the public and private dimension 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-"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based on the legal status, funding, business model, data policy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-"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addressing public stakeholders’ vast engagement in bibliodata production and usage, inter-dependence with the private sector, funding, data ownership divide between public and private sector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Publication outline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31" name="Google Shape;131;p26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d. </a:t>
            </a: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Understanding the production and use dimension 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-"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the stakeholders do with the bibliodata; from the production of the new data, towards backend processing and enrichment, towards front end processing and enrichment of bibliodata to its direct use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-"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addressing 1. curation, discovery, and research as the main patterns of interaction with bibliodata; 2. Influx of data, automation, and data-based research fueling the dynamic bibliodata ecosystem; 3. constant re-use of the bibliodata between different services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Publication outline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37" name="Google Shape;137;p27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e. </a:t>
            </a:r>
            <a:r>
              <a:rPr b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Main challenges and opportunities for public bibliodata stakeholders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AutoNum type="romanLcParenR"/>
            </a:pPr>
            <a:r>
              <a:rPr lang="pl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Data and Data Quality</a:t>
            </a: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developing standards, and workflows to create datasets for more advanced, and available data and research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AutoNum type="romanLcParenR"/>
            </a:pPr>
            <a:r>
              <a:rPr lang="pl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Open Science</a:t>
            </a: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opening up the data, and understanding limitations to leverage public stakeholders’ input into the landscape, and involve General Public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AutoNum type="romanLcParenR"/>
            </a:pPr>
            <a:r>
              <a:rPr lang="pl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Infrastructure</a:t>
            </a: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finding synergies, and understanding, and sustainable solutions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solidFill>
                  <a:srgbClr val="151515"/>
                </a:solidFill>
                <a:highlight>
                  <a:srgbClr val="FFFFFF"/>
                </a:highlight>
              </a:rPr>
              <a:t>Bibliodata Workshop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43" name="Google Shape;143;p28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Title</a:t>
            </a:r>
            <a:r>
              <a:rPr b="1"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endParaRPr b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1950">
                <a:solidFill>
                  <a:srgbClr val="15151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Bibliographical Data Workflows: discover, analyse, and improve them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Term:</a:t>
            </a: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 25th November 2020, 14:00-15:30 CET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Place:</a:t>
            </a: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 online via Zoom as a part of DARIAH Annual Event 2020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registration form at: </a:t>
            </a:r>
            <a:r>
              <a:rPr lang="pl" sz="15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https://dariah-ae-2020.sciencesconf.org/registration</a:t>
            </a: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Abstract: </a:t>
            </a:r>
            <a:r>
              <a:rPr lang="pl" sz="15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https://dariah-ae-2020.sciencesconf.org/309669</a:t>
            </a: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solidFill>
                  <a:srgbClr val="151515"/>
                </a:solidFill>
                <a:highlight>
                  <a:srgbClr val="FFFFFF"/>
                </a:highlight>
              </a:rPr>
              <a:t>Bibliodata Workshop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49" name="Google Shape;149;p29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Instructors: </a:t>
            </a:r>
            <a:endParaRPr b="1"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David Lindemann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Vojtěch Malínek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Róbert Péter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Matteo Romanello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Marcin Roszkowski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Tomasz Umerle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520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solidFill>
                  <a:srgbClr val="151515"/>
                </a:solidFill>
                <a:highlight>
                  <a:srgbClr val="FFFFFF"/>
                </a:highlight>
              </a:rPr>
              <a:t>Bibliodata Workshop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55" name="Google Shape;155;p30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 u="sng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Programme:</a:t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arenR"/>
            </a:pPr>
            <a:r>
              <a:rPr b="1"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Introduction</a:t>
            </a: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What is bibliographical data?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arenR"/>
            </a:pPr>
            <a:r>
              <a:rPr b="1"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Bibliodata and scholarly primitives </a:t>
            </a:r>
            <a:endParaRPr b="1"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presentation + participants survey</a:t>
            </a: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AutoNum type="alphaLcParenR"/>
            </a:pP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bibliodata they work with and what activities they engage in,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AutoNum type="alphaLcParenR"/>
            </a:pP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which tools, and services they use - which stakeholders and research approaches they interact with,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AutoNum type="alphaLcParenR"/>
            </a:pP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bibliodata activities relate to the participants’ work, what value and meaning they assign to it.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solidFill>
                  <a:srgbClr val="151515"/>
                </a:solidFill>
                <a:highlight>
                  <a:srgbClr val="FFFFFF"/>
                </a:highlight>
              </a:rPr>
              <a:t>Bibliodata Workshop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1" name="Google Shape;161;p31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Critical investigations of crucial bibliodata discovery, research, curation workflows</a:t>
            </a: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Short presentations/case studies + interactive discussion. Topics include: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“Analysing and enriching bibliodata with </a:t>
            </a:r>
            <a:r>
              <a:rPr lang="pl" sz="1300" u="sng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AVOBMAT</a:t>
            </a: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(Analysis and Visualization of Bibliographic Metadata and Texts)”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“Author disambiguation using Linked Open Data”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4325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Montserrat"/>
              <a:buChar char="●"/>
            </a:pPr>
            <a:r>
              <a:rPr lang="pl" sz="135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“Cultural phenomena seen through the bibliographical data research”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“How to create the workflow to merge national subject bibliographies?”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“Online resources for bibliodata discovery: usage, limitations and desiderata”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“Online resources for the discovery of bibliodata”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“The role of subject bibliographies in the contemporary research ecosystem”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“Web archiving and bibliographies of internet contents”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●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“Zotero etc. help you a lot - but where are its limitations?”</a:t>
            </a:r>
            <a:endParaRPr i="1" sz="1300" u="sng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2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solidFill>
                  <a:srgbClr val="151515"/>
                </a:solidFill>
                <a:highlight>
                  <a:srgbClr val="FFFFFF"/>
                </a:highlight>
              </a:rPr>
              <a:t>WG in 2021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7" name="Google Shape;167;p32"/>
          <p:cNvSpPr txBox="1"/>
          <p:nvPr>
            <p:ph idx="1" type="body"/>
          </p:nvPr>
        </p:nvSpPr>
        <p:spPr>
          <a:xfrm>
            <a:off x="311700" y="1305575"/>
            <a:ext cx="85206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Focus on educational resources and events: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resources for DARIAH Campus,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summer school/series of online events dedicated to bibliodata.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Agenda</a:t>
            </a:r>
            <a:endParaRPr/>
          </a:p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311700" y="1305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Montserrat"/>
              <a:buAutoNum type="arabicParenR"/>
            </a:pPr>
            <a:r>
              <a:rPr lang="pl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WG in 2020 (Tomasz Umerle, Vojtěch Malínek)</a:t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arenR"/>
            </a:pPr>
            <a:r>
              <a:rPr i="1" lang="pl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Types of Documents Dictionary</a:t>
            </a:r>
            <a:r>
              <a:rPr lang="pl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initiative presentation (Jakub Łubocki)</a:t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Montserrat"/>
              <a:buAutoNum type="arabicParenR"/>
            </a:pPr>
            <a:r>
              <a:rPr lang="pl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Lightning talks</a:t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</a:pP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Probabilistic programming for bibliographic data science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Leo Lahti) 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</a:pP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Introducing </a:t>
            </a:r>
            <a:r>
              <a:rPr i="1" lang="pl" sz="11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AVOBMAT</a:t>
            </a: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(Analysis and Visualization of Bibliographic Metadata and Texts) 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Róbert Péter)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</a:pP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Retroconversion of the “Polish Literary Bibliography”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Patryk Hubar)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</a:pP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LexBib, a corpus and digital bibliography of Lexicography and Dictionary Research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David Lindemann)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ontserrat"/>
              <a:buChar char="○"/>
            </a:pP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LiBRI (Literary Bibliography Research Infrastructure) - Czech and Polish joint service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Cezary Rosiński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ontserrat"/>
              <a:buChar char="○"/>
            </a:pPr>
            <a:r>
              <a:rPr i="1" lang="pl" sz="11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MEDIATE project</a:t>
            </a:r>
            <a:r>
              <a:rPr i="1"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pl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Rindert Jagersma)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Discussions can be held after each point.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3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Get in touch</a:t>
            </a:r>
            <a:endParaRPr/>
          </a:p>
        </p:txBody>
      </p:sp>
      <p:sp>
        <p:nvSpPr>
          <p:cNvPr id="173" name="Google Shape;173;p33"/>
          <p:cNvSpPr txBox="1"/>
          <p:nvPr>
            <p:ph idx="1" type="body"/>
          </p:nvPr>
        </p:nvSpPr>
        <p:spPr>
          <a:xfrm>
            <a:off x="311700" y="1305575"/>
            <a:ext cx="8520600" cy="3416400"/>
          </a:xfrm>
          <a:prstGeom prst="rect">
            <a:avLst/>
          </a:prstGeom>
        </p:spPr>
        <p:txBody>
          <a:bodyPr anchorCtr="0" anchor="t" bIns="103000" lIns="103000" spcFirstLastPara="1" rIns="103000" wrap="square" tIns="103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/>
              <a:t>If you would like to cooperate, can consult some of our work - write to us: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600" u="sng">
                <a:solidFill>
                  <a:schemeClr val="hlink"/>
                </a:solidFill>
                <a:hlinkClick r:id="rId3"/>
              </a:rPr>
              <a:t>tomasz.umerle@ibl.waw.pl</a:t>
            </a:r>
            <a:r>
              <a:rPr lang="pl" sz="1600"/>
              <a:t>, </a:t>
            </a:r>
            <a:r>
              <a:rPr lang="pl" sz="1600" u="sng">
                <a:solidFill>
                  <a:schemeClr val="hlink"/>
                </a:solidFill>
                <a:hlinkClick r:id="rId4"/>
              </a:rPr>
              <a:t>malinek@ucl.cas.cz</a:t>
            </a:r>
            <a:r>
              <a:rPr lang="pl" sz="1600"/>
              <a:t> 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600"/>
              <a:t>or via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600"/>
              <a:t> 			</a:t>
            </a:r>
            <a:r>
              <a:rPr lang="pl" sz="2400" u="sng">
                <a:solidFill>
                  <a:schemeClr val="hlink"/>
                </a:solidFill>
                <a:hlinkClick r:id="rId5"/>
              </a:rPr>
              <a:t>https://twitter.com/bibliodataWG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</p:txBody>
      </p:sp>
      <p:pic>
        <p:nvPicPr>
          <p:cNvPr id="174" name="Google Shape;174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2750" y="2847013"/>
            <a:ext cx="796576" cy="796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What is bibliodata?</a:t>
            </a:r>
            <a:endParaRPr i="0" sz="41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311700" y="13055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Bibliographical data (bibliodata) is a fundamental means for description and discovery of information resources in the humanities, both science, and cultural heritage.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Bibliodata can be understood as metadata describing both documents’ form and content. 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Bibliodata includes both bibliographic records/descriptions, and authority sources when used for their construction (e.g. name and subject authority files), or identification of their constitutive elements (e.g. persistent identifiers). 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WG’s mission</a:t>
            </a:r>
            <a:endParaRPr i="0" sz="41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311700" y="13055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“Bibliographical Data” Working Group - which was </a:t>
            </a: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established</a:t>
            </a: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in the end of 2019 - aims to foster cooperation between all the parties involved in bibliographical data life cycle in the humanities, especially between data curators, researchers, developers, and theorists of documentation and bibliography.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WG operates under DARIAH’s VCC 3 (</a:t>
            </a:r>
            <a:r>
              <a:rPr i="1"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Scholarly content management</a:t>
            </a:r>
            <a:r>
              <a:rPr lang="pl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).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WG’s aims</a:t>
            </a:r>
            <a:endParaRPr i="0" sz="41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311700" y="11218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-3429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Montserrat"/>
              <a:buAutoNum type="arabicPeriod"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Discussions and exchange of ideas between bibliographical stakeholders, leading to joint initiatives, possible grant applications, international projects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Montserrat"/>
              <a:buAutoNum type="arabicPeriod"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Producing knowledge (e.g. mapping the contemporary European bibliodata landscape in the humanities)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Montserrat"/>
              <a:buAutoNum type="arabicPeriod"/>
            </a:pPr>
            <a:r>
              <a:rPr lang="pl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Organizing events, especially of educational and networking nature (workshops and training schools)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311700" y="4879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Areas of interest</a:t>
            </a:r>
            <a:endParaRPr i="0" sz="41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311700" y="13668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Bibliodata landscape in the humanities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Data preparation for advanced research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Data p</a:t>
            </a: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rocessing, especially the means of processing automation, data mining, extraction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eorgia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Remediation of bibliographical information (i.e. retroconversion of catalogs, bibliographies)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Methodological issues regarding bibliographical descriptions, publications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-"/>
            </a:pPr>
            <a:r>
              <a:rPr lang="pl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Development of bibliodata services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>
            <p:ph type="title"/>
          </p:nvPr>
        </p:nvSpPr>
        <p:spPr>
          <a:xfrm>
            <a:off x="311700" y="732875"/>
            <a:ext cx="8520600" cy="12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solidFill>
                  <a:srgbClr val="000000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Members overview</a:t>
            </a: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 [</a:t>
            </a:r>
            <a:r>
              <a:rPr lang="pl" sz="2600" u="sng">
                <a:solidFill>
                  <a:schemeClr val="hlink"/>
                </a:solidFill>
                <a:latin typeface="Montserrat Light"/>
                <a:ea typeface="Montserrat Light"/>
                <a:cs typeface="Montserrat Light"/>
                <a:sym typeface="Montserrat Light"/>
                <a:hlinkClick r:id="rId3"/>
              </a:rPr>
              <a:t>list of members</a:t>
            </a: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]</a:t>
            </a:r>
            <a:endParaRPr i="0" sz="41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95" name="Google Shape;95;p20"/>
          <p:cNvSpPr txBox="1"/>
          <p:nvPr>
            <p:ph idx="1" type="body"/>
          </p:nvPr>
        </p:nvSpPr>
        <p:spPr>
          <a:xfrm>
            <a:off x="311700" y="1598575"/>
            <a:ext cx="8520600" cy="31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People representing: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universities,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rgbClr val="BC9665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research institutions,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rgbClr val="BC9665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research libraries.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Research areas: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bibliometrics, science evaluation,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cultural analytics, different humanities disciplines,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data curators, and research infrastructures representatives,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developers,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"/>
              <a:buChar char="-"/>
            </a:pPr>
            <a:r>
              <a:rPr lang="pl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(meta)data specialists and analysts.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311700" y="732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100">
                <a:latin typeface="Montserrat Light"/>
                <a:ea typeface="Montserrat Light"/>
                <a:cs typeface="Montserrat Light"/>
                <a:sym typeface="Montserrat Light"/>
              </a:rPr>
              <a:t>Members overview</a:t>
            </a:r>
            <a:endParaRPr i="0" sz="41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11700" y="13055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</a:rPr>
              <a:t>We are constantly looking to diversify our WG - we are especially inviting representatives of GLAM institutions to join the WG.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700">
                <a:solidFill>
                  <a:schemeClr val="dk1"/>
                </a:solidFill>
              </a:rPr>
              <a:t>To participate in the works of the WG write to us: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l" sz="1700" u="sng">
                <a:solidFill>
                  <a:schemeClr val="hlink"/>
                </a:solidFill>
                <a:hlinkClick r:id="rId3"/>
              </a:rPr>
              <a:t>tomasz.umerle@ibl.waw.pl</a:t>
            </a:r>
            <a:r>
              <a:rPr lang="pl" sz="1700">
                <a:solidFill>
                  <a:schemeClr val="dk1"/>
                </a:solidFill>
              </a:rPr>
              <a:t>, </a:t>
            </a:r>
            <a:r>
              <a:rPr lang="pl" sz="1700" u="sng">
                <a:solidFill>
                  <a:schemeClr val="hlink"/>
                </a:solidFill>
                <a:hlinkClick r:id="rId4"/>
              </a:rPr>
              <a:t>malinek@ucl.cas.cz</a:t>
            </a:r>
            <a:r>
              <a:rPr lang="pl" sz="1700">
                <a:solidFill>
                  <a:schemeClr val="dk1"/>
                </a:solidFill>
              </a:rPr>
              <a:t> 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 txBox="1"/>
          <p:nvPr>
            <p:ph type="title"/>
          </p:nvPr>
        </p:nvSpPr>
        <p:spPr>
          <a:xfrm>
            <a:off x="311700" y="915975"/>
            <a:ext cx="8520600" cy="9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l" sz="4000">
                <a:latin typeface="Montserrat Light"/>
                <a:ea typeface="Montserrat Light"/>
                <a:cs typeface="Montserrat Light"/>
                <a:sym typeface="Montserrat Light"/>
              </a:rPr>
              <a:t>Main goals and activities in 2020</a:t>
            </a:r>
            <a:endParaRPr i="0" sz="40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311700" y="1700075"/>
            <a:ext cx="8520600" cy="28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75" lIns="103000" spcFirstLastPara="1" rIns="103000" wrap="square" tIns="5147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</a:pPr>
            <a:r>
              <a:rPr b="1" lang="pl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Publication: </a:t>
            </a:r>
            <a:r>
              <a:rPr lang="pl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An Analysis of the Current Bibliographical Data Landscape in the Humanities. A Case for Public Stakeholders’ Joint Bibliodata Agenda (publ. 2021)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</a:pPr>
            <a:r>
              <a:rPr b="1" lang="pl">
                <a:solidFill>
                  <a:srgbClr val="151515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Workshop</a:t>
            </a:r>
            <a:r>
              <a:rPr lang="pl">
                <a:solidFill>
                  <a:srgbClr val="151515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Bibliographical Data Workflows: discover, analyse, and improve them (within DARIAH Annual Event 2020)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